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7" r:id="rId9"/>
    <p:sldId id="269" r:id="rId10"/>
    <p:sldId id="271" r:id="rId11"/>
    <p:sldId id="260" r:id="rId12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defTabSz="939800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902700"/>
            <a:ext cx="307022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686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</a:t>
            </a:r>
            <a:r>
              <a:rPr lang="en-US" altLang="en-US" sz="3600" dirty="0" err="1">
                <a:solidFill>
                  <a:schemeClr val="folHlink"/>
                </a:solidFill>
              </a:rPr>
              <a:t>llamo</a:t>
            </a:r>
            <a:r>
              <a:rPr lang="en-US" altLang="en-US" sz="3600" dirty="0">
                <a:solidFill>
                  <a:schemeClr val="folHlink"/>
                </a:solidFill>
              </a:rPr>
              <a:t> __________ 	    </a:t>
            </a:r>
            <a:r>
              <a:rPr lang="en-US" altLang="en-US" sz="3600" dirty="0" err="1">
                <a:solidFill>
                  <a:schemeClr val="folHlink"/>
                </a:solidFill>
              </a:rPr>
              <a:t>Clase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</a:t>
            </a:r>
            <a:r>
              <a:rPr lang="en-US" altLang="en-US" sz="3600" dirty="0" err="1">
                <a:solidFill>
                  <a:schemeClr val="folHlink"/>
                </a:solidFill>
              </a:rPr>
              <a:t>fecha</a:t>
            </a:r>
            <a:r>
              <a:rPr lang="en-US" altLang="en-US" sz="3600" dirty="0">
                <a:solidFill>
                  <a:schemeClr val="folHlink"/>
                </a:solidFill>
              </a:rPr>
              <a:t> </a:t>
            </a:r>
            <a:r>
              <a:rPr lang="en-US" altLang="en-US" sz="3600" dirty="0" err="1">
                <a:solidFill>
                  <a:schemeClr val="folHlink"/>
                </a:solidFill>
              </a:rPr>
              <a:t>es</a:t>
            </a:r>
            <a:r>
              <a:rPr lang="en-US" altLang="en-US" sz="3600" dirty="0">
                <a:solidFill>
                  <a:schemeClr val="fol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5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2013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91600" cy="5334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30: </a:t>
            </a:r>
            <a:r>
              <a:rPr lang="es-ES_tradnl" altLang="en-US" sz="2800" dirty="0"/>
              <a:t>¿Cómo terminamos el repaso para la Prueba 5: U3?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dirty="0"/>
              <a:t>Use </a:t>
            </a:r>
            <a:r>
              <a:rPr lang="es-ES_tradnl" altLang="en-US" sz="2800" dirty="0" err="1"/>
              <a:t>either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“A”+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“de” 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u="sng" dirty="0"/>
              <a:t>.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err="1"/>
              <a:t>Hector</a:t>
            </a:r>
            <a:r>
              <a:rPr lang="es-ES_tradnl" altLang="en-US" sz="2800" dirty="0"/>
              <a:t>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Luisa mira ________ muchacho guapo.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9067800" cy="1136650"/>
          </a:xfrm>
        </p:spPr>
        <p:txBody>
          <a:bodyPr/>
          <a:lstStyle/>
          <a:p>
            <a:r>
              <a:rPr lang="es-ES_tradnl" altLang="en-US" sz="4000"/>
              <a:t>Yo busco _______ Profesora Gómez.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Usa: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vienes?</a:t>
            </a:r>
            <a:br>
              <a:rPr lang="es-ES_tradnl" altLang="en-US" dirty="0"/>
            </a:br>
            <a:r>
              <a:rPr lang="es-ES_tradnl" altLang="en-US" dirty="0"/>
              <a:t>Vengo______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muchachas</a:t>
            </a:r>
            <a:r>
              <a:rPr lang="en-US" altLang="en-US" dirty="0"/>
              <a:t>________ club.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>
                <a:solidFill>
                  <a:srgbClr val="FF0000"/>
                </a:solidFill>
              </a:rPr>
              <a:t> # </a:t>
            </a:r>
            <a:r>
              <a:rPr lang="en-US" altLang="en-US" smtClean="0">
                <a:solidFill>
                  <a:srgbClr val="FF0000"/>
                </a:solidFill>
              </a:rPr>
              <a:t>30</a:t>
            </a:r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Repaso de las CONTRACCIONES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What does “A”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does “De” mean?</a:t>
            </a:r>
          </a:p>
          <a:p>
            <a:pPr>
              <a:lnSpc>
                <a:spcPct val="90000"/>
              </a:lnSpc>
            </a:pPr>
            <a:r>
              <a:rPr lang="en-US" altLang="en-US"/>
              <a:t>What are the definate articles in Spanish?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El</a:t>
            </a: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  <a:r>
              <a:rPr lang="en-US" altLang="en-US">
                <a:solidFill>
                  <a:srgbClr val="0000FF"/>
                </a:solidFill>
              </a:rPr>
              <a:t>Las</a:t>
            </a:r>
            <a:endParaRPr lang="en-US" altLang="en-US"/>
          </a:p>
          <a:p>
            <a:pPr>
              <a:lnSpc>
                <a:spcPct val="90000"/>
              </a:lnSpc>
            </a:pPr>
            <a:r>
              <a:rPr lang="en-US" altLang="en-US"/>
              <a:t>What do they mean in English?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00600" y="1295400"/>
            <a:ext cx="22129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To , toward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0" y="1858963"/>
            <a:ext cx="1874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of , about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477000" y="50292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229600" cy="6553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</a:t>
            </a:r>
            <a:r>
              <a:rPr lang="en-US" altLang="en-US" b="1">
                <a:solidFill>
                  <a:srgbClr val="FF0000"/>
                </a:solidFill>
              </a:rPr>
              <a:t>a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de</a:t>
            </a:r>
            <a:r>
              <a:rPr lang="en-US" altLang="en-US"/>
              <a:t> precedes the definite article </a:t>
            </a:r>
            <a:r>
              <a:rPr lang="en-US" altLang="en-US" b="1">
                <a:solidFill>
                  <a:srgbClr val="008000"/>
                </a:solidFill>
              </a:rPr>
              <a:t>el</a:t>
            </a:r>
            <a:r>
              <a:rPr lang="en-US" altLang="en-US"/>
              <a:t>, the two words combine to form a contraction. That is, two words become one.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=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Personal</a:t>
            </a:r>
            <a:r>
              <a:rPr lang="en-US" altLang="en-US">
                <a:solidFill>
                  <a:srgbClr val="008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:  You use a “personal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” when whatever action is ocurring is directed to a person.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>
                <a:latin typeface="Times New Roman" pitchFamily="18" charset="0"/>
              </a:rPr>
              <a:t>For Example:</a:t>
            </a:r>
            <a:r>
              <a:rPr lang="en-US" altLang="en-US" i="1"/>
              <a:t> </a:t>
            </a:r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   </a:t>
            </a:r>
            <a:r>
              <a:rPr lang="en-US" altLang="en-US" sz="2800">
                <a:solidFill>
                  <a:srgbClr val="CC0099"/>
                </a:solidFill>
              </a:rPr>
              <a:t>la profesora</a:t>
            </a:r>
            <a:r>
              <a:rPr lang="en-US" altLang="en-US" sz="2800"/>
              <a:t>.</a:t>
            </a:r>
          </a:p>
          <a:p>
            <a:pPr lvl="2" algn="ctr">
              <a:lnSpc>
                <a:spcPct val="90000"/>
              </a:lnSpc>
            </a:pPr>
            <a:endParaRPr lang="en-US" altLang="en-US" sz="2800"/>
          </a:p>
          <a:p>
            <a:pPr lvl="2" algn="ctr">
              <a:lnSpc>
                <a:spcPct val="90000"/>
              </a:lnSpc>
            </a:pPr>
            <a:r>
              <a:rPr lang="en-US" altLang="en-US" sz="2800"/>
              <a:t>Luisa </a:t>
            </a:r>
            <a:r>
              <a:rPr lang="en-US" altLang="en-US" sz="2800">
                <a:solidFill>
                  <a:srgbClr val="0000FF"/>
                </a:solidFill>
              </a:rPr>
              <a:t>mira</a:t>
            </a:r>
            <a:r>
              <a:rPr lang="en-US" altLang="en-US" sz="2800"/>
              <a:t> </a:t>
            </a:r>
            <a:r>
              <a:rPr lang="en-US" altLang="en-US" sz="2800">
                <a:solidFill>
                  <a:srgbClr val="CC0099"/>
                </a:solidFill>
              </a:rPr>
              <a:t>la fotografia</a:t>
            </a:r>
            <a:r>
              <a:rPr lang="en-US" altLang="en-US" sz="2800"/>
              <a:t>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191000" y="47244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33800" y="4343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5867400" y="48006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410200" y="4403725"/>
            <a:ext cx="107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343400" y="48768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724400" y="48768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572000" y="5105400"/>
            <a:ext cx="3048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810000" y="5486400"/>
            <a:ext cx="846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0000FF"/>
                </a:solidFill>
                <a:latin typeface="Times New Roman" pitchFamily="18" charset="0"/>
              </a:rPr>
              <a:t>action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4267200" y="5791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791200" y="5791200"/>
            <a:ext cx="0" cy="3048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402263" y="5470525"/>
            <a:ext cx="1074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Person?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570413" y="4967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95800" y="4495800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5800" y="5943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648200" y="5622925"/>
            <a:ext cx="53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r>
              <a:rPr lang="en-US" altLang="en-US"/>
              <a:t>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+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is ALWAYS contracted. 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hermano de Raúl?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¿Llevas </a:t>
            </a:r>
            <a:r>
              <a:rPr lang="en-US" altLang="en-US">
                <a:solidFill>
                  <a:srgbClr val="FF0000"/>
                </a:solidFill>
              </a:rPr>
              <a:t>a</a:t>
            </a:r>
            <a:r>
              <a:rPr lang="en-US" altLang="en-US">
                <a:solidFill>
                  <a:srgbClr val="008000"/>
                </a:solidFill>
              </a:rPr>
              <a:t>l </a:t>
            </a:r>
            <a:r>
              <a:rPr lang="en-US" altLang="en-US"/>
              <a:t>hermano de Raúl? </a:t>
            </a:r>
          </a:p>
          <a:p>
            <a:endParaRPr lang="en-US" altLang="en-US"/>
          </a:p>
          <a:p>
            <a:r>
              <a:rPr lang="en-US" altLang="en-US"/>
              <a:t>  </a:t>
            </a:r>
            <a:r>
              <a:rPr lang="en-US" altLang="en-US">
                <a:solidFill>
                  <a:srgbClr val="FF0000"/>
                </a:solidFill>
              </a:rPr>
              <a:t>De  </a:t>
            </a:r>
            <a:r>
              <a:rPr lang="en-US" altLang="en-US"/>
              <a:t>+ </a:t>
            </a:r>
            <a:r>
              <a:rPr lang="en-US" altLang="en-US">
                <a:solidFill>
                  <a:srgbClr val="008000"/>
                </a:solidFill>
              </a:rPr>
              <a:t>el </a:t>
            </a:r>
            <a:r>
              <a:rPr lang="en-US" altLang="en-US"/>
              <a:t>is ALWAYS contracted.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/>
              <a:t> </a:t>
            </a:r>
            <a:r>
              <a:rPr lang="en-US" altLang="en-US">
                <a:solidFill>
                  <a:srgbClr val="008000"/>
                </a:solidFill>
              </a:rPr>
              <a:t>el</a:t>
            </a:r>
            <a:r>
              <a:rPr lang="en-US" altLang="en-US"/>
              <a:t> profesor? 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¿El libro es </a:t>
            </a:r>
            <a:r>
              <a:rPr lang="en-US" altLang="en-US">
                <a:solidFill>
                  <a:srgbClr val="FF0000"/>
                </a:solidFill>
              </a:rPr>
              <a:t>de</a:t>
            </a:r>
            <a:r>
              <a:rPr lang="en-US" altLang="en-US">
                <a:solidFill>
                  <a:srgbClr val="008000"/>
                </a:solidFill>
              </a:rPr>
              <a:t>l</a:t>
            </a:r>
            <a:r>
              <a:rPr lang="en-US" altLang="en-US"/>
              <a:t> profesor? 	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260671">
            <a:off x="2613025" y="1524000"/>
            <a:ext cx="29495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588125" y="2819400"/>
            <a:ext cx="2555875" cy="60801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 rot="-1260671">
            <a:off x="2438400" y="5106988"/>
            <a:ext cx="29495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</a:rPr>
              <a:t>INCORRECTO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943600" y="6173788"/>
            <a:ext cx="2555875" cy="6080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CC0099"/>
                </a:solidFill>
              </a:rPr>
              <a:t>CORRECTO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cafetería ahora.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96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To/ toward the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81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4950"/>
            <a:ext cx="8077200" cy="1136650"/>
          </a:xfrm>
        </p:spPr>
        <p:txBody>
          <a:bodyPr/>
          <a:lstStyle/>
          <a:p>
            <a:r>
              <a:rPr lang="en-US" altLang="en-US" sz="4000"/>
              <a:t>Yo voy _______ gimnasio.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4114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/toward the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4038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la pluma _______ profesor.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/ toward the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58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/ about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34950"/>
            <a:ext cx="8305800" cy="1136650"/>
          </a:xfrm>
        </p:spPr>
        <p:txBody>
          <a:bodyPr/>
          <a:lstStyle/>
          <a:p>
            <a:r>
              <a:rPr lang="en-US" altLang="en-US" sz="4000"/>
              <a:t>Es el carro _______ director.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4950"/>
            <a:ext cx="8610600" cy="1136650"/>
          </a:xfrm>
        </p:spPr>
        <p:txBody>
          <a:bodyPr/>
          <a:lstStyle/>
          <a:p>
            <a:r>
              <a:rPr lang="es-ES_tradnl" altLang="en-US" sz="4000"/>
              <a:t>El pantalón _______ alumno es azul.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8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al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3200" y="2362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a la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0668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del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743200" y="3505200"/>
            <a:ext cx="12954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4400">
                <a:latin typeface="Times New Roman" pitchFamily="18" charset="0"/>
              </a:rPr>
              <a:t>de la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495800" y="2362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to the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572000" y="3505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4400">
                <a:latin typeface="Times New Roman" pitchFamily="18" charset="0"/>
              </a:rPr>
              <a:t>of the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333</Words>
  <Application>Microsoft Office PowerPoint</Application>
  <PresentationFormat>On-screen Show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Me llamo __________      Clase 802 La fecha es el 5 de diciembre del 2013</vt:lpstr>
      <vt:lpstr>Repaso de las CONTRACCIONES</vt:lpstr>
      <vt:lpstr>PowerPoint Presentation</vt:lpstr>
      <vt:lpstr>PowerPoint Presentation</vt:lpstr>
      <vt:lpstr>Yo voy _______ cafetería ahora.</vt:lpstr>
      <vt:lpstr>Yo voy _______ gimnasio.</vt:lpstr>
      <vt:lpstr>Es la pluma _______ profesor.</vt:lpstr>
      <vt:lpstr>Es el carro _______ director.</vt:lpstr>
      <vt:lpstr>El pantalón _______ alumno es azul.</vt:lpstr>
      <vt:lpstr>Yo busco _______ Profesora Gómez.</vt:lpstr>
      <vt:lpstr>Tarea # 30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8</cp:revision>
  <dcterms:created xsi:type="dcterms:W3CDTF">2011-11-18T04:27:42Z</dcterms:created>
  <dcterms:modified xsi:type="dcterms:W3CDTF">2013-12-05T20:24:09Z</dcterms:modified>
</cp:coreProperties>
</file>